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  <p:sldId id="257" r:id="rId3"/>
    <p:sldId id="263" r:id="rId4"/>
    <p:sldId id="264" r:id="rId5"/>
    <p:sldId id="265" r:id="rId6"/>
    <p:sldId id="267" r:id="rId7"/>
    <p:sldId id="270" r:id="rId8"/>
    <p:sldId id="269" r:id="rId9"/>
    <p:sldId id="271" r:id="rId10"/>
    <p:sldId id="272" r:id="rId11"/>
    <p:sldId id="273" r:id="rId12"/>
    <p:sldId id="274" r:id="rId13"/>
    <p:sldId id="275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57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0493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600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738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339942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746379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8345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565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78798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5092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6276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92225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79701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695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1412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584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63566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1697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509A250-FF31-4206-8172-F9D3106AACB1}" type="datetimeFigureOut">
              <a:rPr lang="en-US" smtClean="0"/>
              <a:t>3/10/2016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175197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2942967"/>
          </a:xfrm>
        </p:spPr>
        <p:txBody>
          <a:bodyPr/>
          <a:lstStyle/>
          <a:p>
            <a:r>
              <a:rPr lang="pt-BR" sz="3600" dirty="0" smtClean="0"/>
              <a:t>TÉCNICO EM INFORMÁTICA </a:t>
            </a:r>
            <a:br>
              <a:rPr lang="pt-BR" sz="36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dirty="0" smtClean="0"/>
              <a:t>Linguagem e Técnica de Programação III</a:t>
            </a:r>
            <a:br>
              <a:rPr lang="pt-BR" dirty="0" smtClean="0"/>
            </a:br>
            <a:endParaRPr lang="pt-BR" sz="2800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Prof. </a:t>
            </a:r>
            <a:r>
              <a:rPr lang="pt-BR" dirty="0" smtClean="0"/>
              <a:t>Marcelo n. santos</a:t>
            </a:r>
            <a:endParaRPr lang="pt-BR" dirty="0" smtClean="0"/>
          </a:p>
          <a:p>
            <a:r>
              <a:rPr lang="pt-BR" dirty="0" smtClean="0"/>
              <a:t>Marcelo.etec.ead@gmail.com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014303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9289" y="1208894"/>
            <a:ext cx="8722011" cy="5299832"/>
          </a:xfrm>
          <a:prstGeom prst="rect">
            <a:avLst/>
          </a:prstGeom>
        </p:spPr>
      </p:pic>
      <p:sp>
        <p:nvSpPr>
          <p:cNvPr id="3" name="Retângulo 2"/>
          <p:cNvSpPr/>
          <p:nvPr/>
        </p:nvSpPr>
        <p:spPr>
          <a:xfrm>
            <a:off x="1285101" y="527391"/>
            <a:ext cx="8674443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Modelo Cliente/Servidor</a:t>
            </a:r>
          </a:p>
        </p:txBody>
      </p:sp>
    </p:spTree>
    <p:extLst>
      <p:ext uri="{BB962C8B-B14F-4D97-AF65-F5344CB8AC3E}">
        <p14:creationId xmlns:p14="http://schemas.microsoft.com/office/powerpoint/2010/main" val="3815025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85101" y="527391"/>
            <a:ext cx="8674443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Exercícios Revisão</a:t>
            </a:r>
          </a:p>
          <a:p>
            <a:pPr algn="ctr">
              <a:spcAft>
                <a:spcPts val="0"/>
              </a:spcAft>
            </a:pP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2800" dirty="0"/>
              <a:t>1</a:t>
            </a:r>
            <a:r>
              <a:rPr lang="pt-BR" sz="2800" dirty="0" smtClean="0"/>
              <a:t>. Faça </a:t>
            </a:r>
            <a:r>
              <a:rPr lang="pt-BR" sz="2800" dirty="0"/>
              <a:t>uma página HTML que contenha um formulário com dois campos textos: nome e </a:t>
            </a:r>
            <a:r>
              <a:rPr lang="pt-BR" sz="2800" dirty="0" err="1" smtClean="0"/>
              <a:t>email</a:t>
            </a:r>
            <a:r>
              <a:rPr lang="pt-BR" sz="2800" dirty="0"/>
              <a:t>.</a:t>
            </a:r>
          </a:p>
          <a:p>
            <a:pPr>
              <a:spcAft>
                <a:spcPts val="0"/>
              </a:spcAft>
            </a:pP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2800" dirty="0"/>
              <a:t>2</a:t>
            </a:r>
            <a:r>
              <a:rPr lang="pt-BR" sz="2800" dirty="0" smtClean="0"/>
              <a:t>. Fazer </a:t>
            </a:r>
            <a:r>
              <a:rPr lang="pt-BR" sz="2800" dirty="0"/>
              <a:t>uma função </a:t>
            </a:r>
            <a:r>
              <a:rPr lang="pt-BR" sz="2800" dirty="0" err="1"/>
              <a:t>javascript</a:t>
            </a:r>
            <a:r>
              <a:rPr lang="pt-BR" sz="2800" dirty="0"/>
              <a:t> que valide o e-mail digitado pelo usuário. O e-mail precisa conter "@" e "." </a:t>
            </a:r>
            <a:endParaRPr lang="pt-BR" sz="2800" dirty="0" smtClean="0"/>
          </a:p>
          <a:p>
            <a:pPr>
              <a:spcAft>
                <a:spcPts val="0"/>
              </a:spcAft>
            </a:pPr>
            <a:endParaRPr lang="pt-BR" sz="1400" dirty="0"/>
          </a:p>
          <a:p>
            <a:r>
              <a:rPr lang="pt-BR" sz="2800" dirty="0" smtClean="0"/>
              <a:t>3. Fazer uma função, usando o formulário </a:t>
            </a:r>
            <a:r>
              <a:rPr lang="pt-BR" sz="2800" dirty="0"/>
              <a:t>criado no exercício 01, </a:t>
            </a:r>
            <a:r>
              <a:rPr lang="pt-BR" sz="2800" dirty="0" smtClean="0"/>
              <a:t>para que o </a:t>
            </a:r>
            <a:r>
              <a:rPr lang="pt-BR" sz="2800" dirty="0"/>
              <a:t>campo </a:t>
            </a:r>
            <a:r>
              <a:rPr lang="pt-BR" sz="2800" dirty="0" err="1"/>
              <a:t>email</a:t>
            </a:r>
            <a:r>
              <a:rPr lang="pt-BR" sz="2800" dirty="0"/>
              <a:t> </a:t>
            </a:r>
            <a:r>
              <a:rPr lang="pt-BR" sz="2800" dirty="0" smtClean="0"/>
              <a:t>esteja bloqueado </a:t>
            </a:r>
            <a:r>
              <a:rPr lang="pt-BR" sz="2800" dirty="0"/>
              <a:t>se o campo nome estiver vazio, e se </a:t>
            </a:r>
            <a:r>
              <a:rPr lang="pt-BR" sz="2800" dirty="0" smtClean="0"/>
              <a:t>que se desbloqueie </a:t>
            </a:r>
            <a:r>
              <a:rPr lang="pt-BR" sz="2800" dirty="0"/>
              <a:t>quando algum </a:t>
            </a:r>
            <a:r>
              <a:rPr lang="pt-BR" sz="2800" dirty="0" err="1"/>
              <a:t>caracter</a:t>
            </a:r>
            <a:r>
              <a:rPr lang="pt-BR" sz="2800" dirty="0"/>
              <a:t> for digitado</a:t>
            </a:r>
            <a:r>
              <a:rPr lang="pt-BR" sz="2800" dirty="0" smtClean="0"/>
              <a:t>. (</a:t>
            </a:r>
            <a:r>
              <a:rPr lang="pt-BR" sz="2800" dirty="0" err="1" smtClean="0"/>
              <a:t>Javascript</a:t>
            </a:r>
            <a:r>
              <a:rPr lang="pt-BR" sz="2800" dirty="0" smtClean="0"/>
              <a:t>)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96748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85101" y="527391"/>
            <a:ext cx="8674443" cy="50475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Exercícios Revisão</a:t>
            </a:r>
            <a:endParaRPr lang="pt-BR" sz="2800" dirty="0"/>
          </a:p>
          <a:p>
            <a:pPr>
              <a:spcAft>
                <a:spcPts val="0"/>
              </a:spcAft>
            </a:pP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2800" dirty="0" smtClean="0"/>
              <a:t>4. </a:t>
            </a:r>
            <a:r>
              <a:rPr lang="pt-BR" sz="2800" dirty="0"/>
              <a:t>Faça um código </a:t>
            </a:r>
            <a:r>
              <a:rPr lang="pt-BR" sz="2800" dirty="0" err="1"/>
              <a:t>JavaScript</a:t>
            </a:r>
            <a:r>
              <a:rPr lang="pt-BR" sz="2800" dirty="0"/>
              <a:t> que emita uma </a:t>
            </a:r>
            <a:r>
              <a:rPr lang="pt-BR" sz="2800" dirty="0" err="1"/>
              <a:t>alert</a:t>
            </a:r>
            <a:r>
              <a:rPr lang="pt-BR" sz="2800" dirty="0"/>
              <a:t> no instante em que uma </a:t>
            </a:r>
            <a:r>
              <a:rPr lang="pt-BR" sz="2800" dirty="0" err="1"/>
              <a:t>combobox</a:t>
            </a:r>
            <a:r>
              <a:rPr lang="pt-BR" sz="2800" dirty="0"/>
              <a:t> for marcada e também no momento em que for desmarcada</a:t>
            </a:r>
            <a:r>
              <a:rPr lang="pt-BR" sz="2800" dirty="0" smtClean="0"/>
              <a:t>.</a:t>
            </a:r>
          </a:p>
          <a:p>
            <a:pPr>
              <a:spcAft>
                <a:spcPts val="0"/>
              </a:spcAft>
            </a:pPr>
            <a:endParaRPr lang="pt-BR" sz="1400" dirty="0" smtClean="0"/>
          </a:p>
          <a:p>
            <a:pPr>
              <a:spcAft>
                <a:spcPts val="0"/>
              </a:spcAft>
            </a:pPr>
            <a:r>
              <a:rPr lang="pt-BR" sz="2800" dirty="0" smtClean="0"/>
              <a:t>5</a:t>
            </a:r>
            <a:r>
              <a:rPr lang="pt-BR" sz="2800" dirty="0"/>
              <a:t>. JAVA </a:t>
            </a:r>
            <a:r>
              <a:rPr lang="pt-BR" sz="2800" dirty="0" smtClean="0"/>
              <a:t>– Faça um programa para cálculo de média, deve pedir </a:t>
            </a:r>
            <a:r>
              <a:rPr lang="pt-BR" sz="2800" dirty="0"/>
              <a:t>a quantidade de funcionários e então os </a:t>
            </a:r>
            <a:r>
              <a:rPr lang="pt-BR" sz="2800" dirty="0" smtClean="0"/>
              <a:t>salários </a:t>
            </a:r>
            <a:r>
              <a:rPr lang="pt-BR" sz="2800" dirty="0"/>
              <a:t>de cada </a:t>
            </a:r>
            <a:r>
              <a:rPr lang="pt-BR" sz="2800" dirty="0" smtClean="0"/>
              <a:t>um. Usar </a:t>
            </a:r>
            <a:r>
              <a:rPr lang="pt-BR" sz="2800" dirty="0" err="1" smtClean="0"/>
              <a:t>JOptionPane</a:t>
            </a:r>
            <a:r>
              <a:rPr lang="pt-BR" sz="2800" dirty="0" smtClean="0"/>
              <a:t> para pedir os dados </a:t>
            </a:r>
            <a:r>
              <a:rPr lang="pt-BR" sz="2800" dirty="0"/>
              <a:t>e </a:t>
            </a:r>
            <a:r>
              <a:rPr lang="pt-BR" sz="2800" dirty="0" smtClean="0"/>
              <a:t>devolver </a:t>
            </a:r>
            <a:r>
              <a:rPr lang="pt-BR" sz="2800" dirty="0"/>
              <a:t>a média no terminal. </a:t>
            </a:r>
          </a:p>
          <a:p>
            <a:pPr>
              <a:spcAft>
                <a:spcPts val="0"/>
              </a:spcAft>
            </a:pP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1372074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1285101" y="527391"/>
            <a:ext cx="8674443" cy="24622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Exercícios Revisão</a:t>
            </a:r>
          </a:p>
          <a:p>
            <a:pPr algn="ctr">
              <a:spcAft>
                <a:spcPts val="0"/>
              </a:spcAft>
            </a:pPr>
            <a:endParaRPr lang="pt-BR" sz="1400" dirty="0" smtClean="0"/>
          </a:p>
          <a:p>
            <a:pPr>
              <a:spcAft>
                <a:spcPts val="0"/>
              </a:spcAft>
            </a:pPr>
            <a:r>
              <a:rPr lang="pt-BR" sz="2800" dirty="0"/>
              <a:t>6 - JAVA - Usuário escolherá uma entre as 4 operações (+), (-), (/) e (*), digitará duas </a:t>
            </a:r>
            <a:r>
              <a:rPr lang="pt-BR" sz="2800" dirty="0" smtClean="0"/>
              <a:t>variáveis, o programa então efetuará </a:t>
            </a:r>
            <a:r>
              <a:rPr lang="pt-BR" sz="2800" dirty="0"/>
              <a:t>o </a:t>
            </a:r>
            <a:r>
              <a:rPr lang="pt-BR" sz="2800" dirty="0" smtClean="0"/>
              <a:t>cálculo </a:t>
            </a:r>
            <a:r>
              <a:rPr lang="pt-BR" sz="2800" dirty="0"/>
              <a:t>e exibirá o </a:t>
            </a:r>
            <a:r>
              <a:rPr lang="pt-BR" sz="2800" dirty="0" smtClean="0"/>
              <a:t>resultado. Usar </a:t>
            </a:r>
            <a:r>
              <a:rPr lang="pt-BR" sz="2800" dirty="0" err="1"/>
              <a:t>JOptionPane</a:t>
            </a:r>
            <a:r>
              <a:rPr lang="pt-BR" sz="2800" dirty="0"/>
              <a:t>.</a:t>
            </a:r>
            <a:endParaRPr lang="pt-BR" sz="1400" dirty="0"/>
          </a:p>
        </p:txBody>
      </p:sp>
    </p:spTree>
    <p:extLst>
      <p:ext uri="{BB962C8B-B14F-4D97-AF65-F5344CB8AC3E}">
        <p14:creationId xmlns:p14="http://schemas.microsoft.com/office/powerpoint/2010/main" val="2119974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276864" y="963997"/>
            <a:ext cx="8674443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Aplicação WEB</a:t>
            </a:r>
          </a:p>
          <a:p>
            <a:pPr algn="ctr">
              <a:spcAft>
                <a:spcPts val="0"/>
              </a:spcAft>
            </a:pPr>
            <a:endParaRPr lang="pt-BR" sz="2800" dirty="0"/>
          </a:p>
          <a:p>
            <a:pPr>
              <a:spcAft>
                <a:spcPts val="0"/>
              </a:spcAft>
            </a:pPr>
            <a:r>
              <a:rPr lang="pt-BR" sz="2800" dirty="0"/>
              <a:t>A internet foi concebida de forma a funcionar como cliente X servidor, ou seja, temos um cliente que é o navegador web (browser) e o servidor </a:t>
            </a:r>
            <a:r>
              <a:rPr lang="pt-BR" sz="2800" dirty="0" err="1" smtClean="0"/>
              <a:t>http</a:t>
            </a:r>
            <a:r>
              <a:rPr lang="pt-BR" sz="2800" dirty="0" smtClean="0"/>
              <a:t>(web).</a:t>
            </a:r>
          </a:p>
          <a:p>
            <a:pPr>
              <a:spcAft>
                <a:spcPts val="0"/>
              </a:spcAft>
            </a:pPr>
            <a:endParaRPr lang="pt-BR" sz="2800" dirty="0"/>
          </a:p>
          <a:p>
            <a:pPr>
              <a:spcAft>
                <a:spcPts val="0"/>
              </a:spcAft>
            </a:pPr>
            <a:r>
              <a:rPr lang="pt-BR" sz="2800" dirty="0" smtClean="0"/>
              <a:t>Existem </a:t>
            </a:r>
            <a:r>
              <a:rPr lang="pt-BR" sz="2800" dirty="0"/>
              <a:t>duas classificações de </a:t>
            </a:r>
            <a:r>
              <a:rPr lang="pt-BR" sz="2800" dirty="0" smtClean="0"/>
              <a:t>tecnologia para web, </a:t>
            </a:r>
            <a:r>
              <a:rPr lang="pt-BR" sz="2800" dirty="0"/>
              <a:t>uma que funciona do lado do cliente </a:t>
            </a:r>
            <a:r>
              <a:rPr lang="pt-BR" sz="2800" dirty="0" smtClean="0"/>
              <a:t>e </a:t>
            </a:r>
            <a:r>
              <a:rPr lang="pt-BR" sz="2800" dirty="0"/>
              <a:t>uma que funciona do lado do </a:t>
            </a:r>
            <a:r>
              <a:rPr lang="pt-BR" sz="2800" dirty="0" smtClean="0"/>
              <a:t>servidor.</a:t>
            </a:r>
          </a:p>
        </p:txBody>
      </p:sp>
    </p:spTree>
    <p:extLst>
      <p:ext uri="{BB962C8B-B14F-4D97-AF65-F5344CB8AC3E}">
        <p14:creationId xmlns:p14="http://schemas.microsoft.com/office/powerpoint/2010/main" val="818114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276864" y="807478"/>
            <a:ext cx="867444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dirty="0" smtClean="0"/>
              <a:t>Aplicação Cliente</a:t>
            </a:r>
          </a:p>
          <a:p>
            <a:pPr algn="ctr"/>
            <a:endParaRPr lang="pt-BR" sz="2800" dirty="0" smtClean="0"/>
          </a:p>
          <a:p>
            <a:r>
              <a:rPr lang="pt-BR" sz="2800" dirty="0" smtClean="0"/>
              <a:t>No caso </a:t>
            </a:r>
            <a:r>
              <a:rPr lang="pt-BR" sz="2800" dirty="0"/>
              <a:t>da web</a:t>
            </a:r>
            <a:r>
              <a:rPr lang="pt-BR" sz="2800" dirty="0" smtClean="0"/>
              <a:t>, uma aplicação cliente executa diretamente </a:t>
            </a:r>
            <a:r>
              <a:rPr lang="pt-BR" sz="2800" dirty="0"/>
              <a:t>no </a:t>
            </a:r>
            <a:r>
              <a:rPr lang="pt-BR" sz="2800" b="1" dirty="0" smtClean="0"/>
              <a:t>navegador</a:t>
            </a:r>
            <a:r>
              <a:rPr lang="pt-BR" sz="2800" dirty="0" smtClean="0"/>
              <a:t>.</a:t>
            </a:r>
          </a:p>
          <a:p>
            <a:endParaRPr lang="pt-BR" sz="2800" dirty="0"/>
          </a:p>
          <a:p>
            <a:r>
              <a:rPr lang="pt-BR" sz="2800" dirty="0" smtClean="0"/>
              <a:t>Existem diversos exemplos de programação no lado do cliente, como os efeitos </a:t>
            </a:r>
            <a:r>
              <a:rPr lang="pt-BR" sz="2800" dirty="0"/>
              <a:t>diversos nas páginas, áudios, vídeos, menus interativos, controle e resposta às ações de um usuário na página, controle sobre os formulários, </a:t>
            </a:r>
            <a:r>
              <a:rPr lang="pt-BR" sz="2800" dirty="0" smtClean="0"/>
              <a:t>etc. Para isso são usadas diversas tecnologias, como HTML, CSS, </a:t>
            </a:r>
            <a:r>
              <a:rPr lang="pt-BR" sz="2800" dirty="0" err="1" smtClean="0"/>
              <a:t>Javascript</a:t>
            </a:r>
            <a:r>
              <a:rPr lang="pt-BR" sz="2800" dirty="0" smtClean="0"/>
              <a:t>, Flash.</a:t>
            </a:r>
          </a:p>
          <a:p>
            <a:endParaRPr lang="pt-BR" sz="2800" dirty="0" smtClean="0"/>
          </a:p>
          <a:p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066404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301577" y="848667"/>
            <a:ext cx="8674443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Aplicação Servidor</a:t>
            </a:r>
          </a:p>
          <a:p>
            <a:pPr algn="ctr">
              <a:spcAft>
                <a:spcPts val="0"/>
              </a:spcAft>
            </a:pPr>
            <a:endParaRPr lang="pt-BR" sz="2800" dirty="0" smtClean="0"/>
          </a:p>
          <a:p>
            <a:pPr>
              <a:spcAft>
                <a:spcPts val="0"/>
              </a:spcAft>
            </a:pPr>
            <a:r>
              <a:rPr lang="pt-BR" sz="2800" dirty="0"/>
              <a:t>Por outro lado, existe uma série de linguagens que se baseiam no </a:t>
            </a:r>
            <a:r>
              <a:rPr lang="pt-BR" sz="2800" b="1" dirty="0"/>
              <a:t>servidor</a:t>
            </a:r>
            <a:r>
              <a:rPr lang="pt-BR" sz="2800" dirty="0"/>
              <a:t> para executar seus scripts, assim como a programação do cliente se baseia no navegador</a:t>
            </a:r>
            <a:r>
              <a:rPr lang="pt-BR" sz="2800" dirty="0" smtClean="0"/>
              <a:t>.</a:t>
            </a:r>
          </a:p>
          <a:p>
            <a:pPr>
              <a:spcAft>
                <a:spcPts val="0"/>
              </a:spcAft>
            </a:pPr>
            <a:endParaRPr lang="pt-BR" sz="2800" dirty="0" smtClean="0"/>
          </a:p>
          <a:p>
            <a:pPr>
              <a:spcAft>
                <a:spcPts val="0"/>
              </a:spcAft>
            </a:pPr>
            <a:r>
              <a:rPr lang="pt-BR" sz="2800" dirty="0" smtClean="0"/>
              <a:t>Exemplo de aplicação do lado do servidor pode ser uma </a:t>
            </a:r>
            <a:r>
              <a:rPr lang="pt-BR" sz="2800" dirty="0"/>
              <a:t>regra de negócio, o acesso a dados, os cálculos e todo algoritmo que </a:t>
            </a:r>
            <a:r>
              <a:rPr lang="pt-BR" sz="2800" dirty="0" smtClean="0"/>
              <a:t>tem que ser executado no servidor, o desenvolvimento pode </a:t>
            </a:r>
            <a:r>
              <a:rPr lang="pt-BR" sz="2800" dirty="0"/>
              <a:t>ser em </a:t>
            </a:r>
            <a:r>
              <a:rPr lang="pt-BR" sz="2800" dirty="0" smtClean="0"/>
              <a:t>ASP, PHP, JSP, Perl, C.</a:t>
            </a:r>
          </a:p>
        </p:txBody>
      </p:sp>
    </p:spTree>
    <p:extLst>
      <p:ext uri="{BB962C8B-B14F-4D97-AF65-F5344CB8AC3E}">
        <p14:creationId xmlns:p14="http://schemas.microsoft.com/office/powerpoint/2010/main" val="3960178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41180" y="1179684"/>
            <a:ext cx="7748877" cy="48092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767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285101" y="527391"/>
            <a:ext cx="8674443" cy="61247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Protocolo HTTP</a:t>
            </a:r>
          </a:p>
          <a:p>
            <a:pPr algn="ctr">
              <a:spcAft>
                <a:spcPts val="0"/>
              </a:spcAft>
            </a:pPr>
            <a:endParaRPr lang="pt-BR" sz="1400" dirty="0" smtClean="0"/>
          </a:p>
          <a:p>
            <a:pPr>
              <a:spcAft>
                <a:spcPts val="0"/>
              </a:spcAft>
            </a:pPr>
            <a:r>
              <a:rPr lang="pt-BR" sz="2800" dirty="0"/>
              <a:t>Hypertext </a:t>
            </a:r>
            <a:r>
              <a:rPr lang="pt-BR" sz="2800" dirty="0" err="1"/>
              <a:t>Transfer</a:t>
            </a:r>
            <a:r>
              <a:rPr lang="pt-BR" sz="2800" dirty="0"/>
              <a:t> </a:t>
            </a:r>
            <a:r>
              <a:rPr lang="pt-BR" sz="2800" dirty="0" err="1"/>
              <a:t>Protocol</a:t>
            </a:r>
            <a:r>
              <a:rPr lang="pt-BR" sz="2800" dirty="0"/>
              <a:t> (HTTP) é o método utilizado para enviar e receber informações na </a:t>
            </a:r>
            <a:r>
              <a:rPr lang="pt-BR" sz="2800" dirty="0" smtClean="0"/>
              <a:t>web.</a:t>
            </a:r>
          </a:p>
          <a:p>
            <a:pPr>
              <a:spcAft>
                <a:spcPts val="0"/>
              </a:spcAft>
            </a:pP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2800" dirty="0"/>
              <a:t>O protocolo HTTP é baseado em requisições e respostas entre clientes e servidores. O </a:t>
            </a:r>
            <a:r>
              <a:rPr lang="pt-BR" sz="2800" dirty="0" smtClean="0"/>
              <a:t>cliente (navegador web) </a:t>
            </a:r>
            <a:r>
              <a:rPr lang="pt-BR" sz="2800" dirty="0"/>
              <a:t>solicita um determinado </a:t>
            </a:r>
            <a:r>
              <a:rPr lang="pt-BR" sz="2800" dirty="0" smtClean="0"/>
              <a:t>recurso, </a:t>
            </a:r>
            <a:r>
              <a:rPr lang="pt-BR" sz="2800" dirty="0"/>
              <a:t>enviando um pacote de informações contendo alguns cabeçalhos (</a:t>
            </a:r>
            <a:r>
              <a:rPr lang="pt-BR" sz="2800" dirty="0" err="1"/>
              <a:t>headers</a:t>
            </a:r>
            <a:r>
              <a:rPr lang="pt-BR" sz="2800" dirty="0"/>
              <a:t>) a um </a:t>
            </a:r>
            <a:r>
              <a:rPr lang="pt-BR" sz="2800" dirty="0" smtClean="0"/>
              <a:t>URL</a:t>
            </a:r>
            <a:r>
              <a:rPr lang="pt-BR" sz="2800" dirty="0"/>
              <a:t>. O servidor recebe estas informações e envia uma resposta, que pode ser um recurso ou </a:t>
            </a:r>
            <a:r>
              <a:rPr lang="pt-BR" sz="2800" dirty="0" smtClean="0"/>
              <a:t> simplesmente </a:t>
            </a:r>
            <a:r>
              <a:rPr lang="pt-BR" sz="2800" dirty="0"/>
              <a:t>outro cabeçalho.</a:t>
            </a:r>
            <a:endParaRPr lang="pt-BR" sz="2800" dirty="0" smtClean="0"/>
          </a:p>
          <a:p>
            <a:pPr algn="ctr">
              <a:spcAft>
                <a:spcPts val="0"/>
              </a:spcAft>
            </a:pP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759993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285101" y="527391"/>
            <a:ext cx="86744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Requisição</a:t>
            </a:r>
          </a:p>
          <a:p>
            <a:pPr algn="ctr">
              <a:spcAft>
                <a:spcPts val="0"/>
              </a:spcAft>
            </a:pPr>
            <a:endParaRPr lang="pt-BR" sz="1400" dirty="0" smtClean="0"/>
          </a:p>
          <a:p>
            <a:pPr algn="ctr">
              <a:spcAft>
                <a:spcPts val="0"/>
              </a:spcAft>
            </a:pPr>
            <a:endParaRPr lang="pt-BR" sz="2800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7238" y="1235675"/>
            <a:ext cx="9241878" cy="49097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2968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285101" y="527391"/>
            <a:ext cx="8674443" cy="11695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Resposta</a:t>
            </a:r>
          </a:p>
          <a:p>
            <a:pPr algn="ctr">
              <a:spcAft>
                <a:spcPts val="0"/>
              </a:spcAft>
            </a:pPr>
            <a:endParaRPr lang="pt-BR" sz="1400" dirty="0" smtClean="0"/>
          </a:p>
          <a:p>
            <a:pPr algn="ctr">
              <a:spcAft>
                <a:spcPts val="0"/>
              </a:spcAft>
            </a:pPr>
            <a:endParaRPr lang="pt-BR" sz="2800" dirty="0" smtClean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5101" y="1226666"/>
            <a:ext cx="9200121" cy="51470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0208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1285101" y="527391"/>
            <a:ext cx="8674443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pt-BR" sz="2800" dirty="0" smtClean="0"/>
              <a:t>Métodos HTTP</a:t>
            </a:r>
          </a:p>
          <a:p>
            <a:pPr algn="ctr">
              <a:spcAft>
                <a:spcPts val="0"/>
              </a:spcAft>
            </a:pPr>
            <a:endParaRPr lang="pt-BR" sz="1400" dirty="0" smtClean="0"/>
          </a:p>
          <a:p>
            <a:pPr>
              <a:spcAft>
                <a:spcPts val="0"/>
              </a:spcAft>
            </a:pPr>
            <a:r>
              <a:rPr lang="pt-BR" sz="2800" b="1" dirty="0" smtClean="0"/>
              <a:t>GET</a:t>
            </a:r>
            <a:r>
              <a:rPr lang="pt-BR" sz="2800" dirty="0"/>
              <a:t>: Método que solicita algum recurso ou objeto ao </a:t>
            </a:r>
            <a:r>
              <a:rPr lang="pt-BR" sz="2800" dirty="0" smtClean="0"/>
              <a:t>servidor.</a:t>
            </a:r>
          </a:p>
          <a:p>
            <a:pPr>
              <a:spcAft>
                <a:spcPts val="0"/>
              </a:spcAft>
            </a:pPr>
            <a:r>
              <a:rPr lang="pt-BR" sz="1400" dirty="0"/>
              <a:t/>
            </a:r>
            <a:br>
              <a:rPr lang="pt-BR" sz="1400" dirty="0"/>
            </a:br>
            <a:r>
              <a:rPr lang="pt-BR" sz="2800" b="1" dirty="0"/>
              <a:t>POST</a:t>
            </a:r>
            <a:r>
              <a:rPr lang="pt-BR" sz="2800" dirty="0"/>
              <a:t>: Método usado para envio de arquivo/dados ou formulário HTML ao servidor</a:t>
            </a:r>
            <a:r>
              <a:rPr lang="pt-BR" sz="2800" dirty="0" smtClean="0"/>
              <a:t>.</a:t>
            </a:r>
          </a:p>
          <a:p>
            <a:pPr>
              <a:spcAft>
                <a:spcPts val="0"/>
              </a:spcAft>
            </a:pPr>
            <a:endParaRPr lang="pt-BR" sz="1400" dirty="0"/>
          </a:p>
          <a:p>
            <a:pPr>
              <a:spcAft>
                <a:spcPts val="0"/>
              </a:spcAft>
            </a:pPr>
            <a:r>
              <a:rPr lang="pt-BR" sz="2800" dirty="0"/>
              <a:t>A grande diferença entre os métodos GET e POST provavelmente é a visibilidade. Uma requisição GET é enviada como </a:t>
            </a:r>
            <a:r>
              <a:rPr lang="pt-BR" sz="2800" dirty="0" err="1"/>
              <a:t>string</a:t>
            </a:r>
            <a:r>
              <a:rPr lang="pt-BR" sz="2800" dirty="0"/>
              <a:t> anexada a URL, enquanto que a requisição POST é encapsulada junto ao corpo da requisição HTTP e não pode ser vista.</a:t>
            </a:r>
            <a:endParaRPr lang="pt-BR" sz="2800" dirty="0" smtClean="0"/>
          </a:p>
        </p:txBody>
      </p:sp>
    </p:spTree>
    <p:extLst>
      <p:ext uri="{BB962C8B-B14F-4D97-AF65-F5344CB8AC3E}">
        <p14:creationId xmlns:p14="http://schemas.microsoft.com/office/powerpoint/2010/main" val="17961946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Íon">
  <a:themeElements>
    <a:clrScheme name="Verde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A6906"/>
      </a:folHlink>
    </a:clrScheme>
    <a:fontScheme name="Í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Í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1278</TotalTime>
  <Words>437</Words>
  <Application>Microsoft Office PowerPoint</Application>
  <PresentationFormat>Widescreen</PresentationFormat>
  <Paragraphs>47</Paragraphs>
  <Slides>13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Íon</vt:lpstr>
      <vt:lpstr>TÉCNICO EM INFORMÁTICA   Linguagem e Técnica de Programação III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TÉCNICO EM INFORMÁTICA   Banco de Dados 34  h/a (2 aulas semanais – 40 aulas)</dc:title>
  <dc:creator>Michael</dc:creator>
  <cp:lastModifiedBy>Marcelo Nunes Dos Santos</cp:lastModifiedBy>
  <cp:revision>30</cp:revision>
  <dcterms:created xsi:type="dcterms:W3CDTF">2015-02-25T17:33:17Z</dcterms:created>
  <dcterms:modified xsi:type="dcterms:W3CDTF">2016-03-10T18:35:28Z</dcterms:modified>
</cp:coreProperties>
</file>